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345" r:id="rId2"/>
    <p:sldId id="256" r:id="rId3"/>
    <p:sldId id="266" r:id="rId4"/>
    <p:sldId id="330" r:id="rId5"/>
    <p:sldId id="267" r:id="rId6"/>
    <p:sldId id="328" r:id="rId7"/>
    <p:sldId id="306" r:id="rId8"/>
    <p:sldId id="281" r:id="rId9"/>
    <p:sldId id="282" r:id="rId10"/>
    <p:sldId id="283" r:id="rId11"/>
    <p:sldId id="284" r:id="rId12"/>
    <p:sldId id="285" r:id="rId13"/>
    <p:sldId id="265" r:id="rId14"/>
    <p:sldId id="329" r:id="rId15"/>
    <p:sldId id="305" r:id="rId16"/>
    <p:sldId id="257" r:id="rId17"/>
    <p:sldId id="304" r:id="rId18"/>
    <p:sldId id="287" r:id="rId19"/>
    <p:sldId id="346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24" r:id="rId34"/>
    <p:sldId id="288" r:id="rId35"/>
    <p:sldId id="331" r:id="rId36"/>
    <p:sldId id="290" r:id="rId37"/>
    <p:sldId id="307" r:id="rId38"/>
    <p:sldId id="291" r:id="rId39"/>
    <p:sldId id="292" r:id="rId40"/>
    <p:sldId id="297" r:id="rId41"/>
    <p:sldId id="321" r:id="rId42"/>
    <p:sldId id="293" r:id="rId43"/>
    <p:sldId id="310" r:id="rId44"/>
    <p:sldId id="294" r:id="rId45"/>
    <p:sldId id="325" r:id="rId46"/>
    <p:sldId id="295" r:id="rId47"/>
    <p:sldId id="296" r:id="rId48"/>
    <p:sldId id="308" r:id="rId49"/>
    <p:sldId id="315" r:id="rId50"/>
    <p:sldId id="298" r:id="rId51"/>
    <p:sldId id="299" r:id="rId52"/>
    <p:sldId id="300" r:id="rId53"/>
    <p:sldId id="323" r:id="rId54"/>
    <p:sldId id="322" r:id="rId55"/>
    <p:sldId id="311" r:id="rId56"/>
    <p:sldId id="327" r:id="rId57"/>
    <p:sldId id="313" r:id="rId58"/>
    <p:sldId id="326" r:id="rId59"/>
    <p:sldId id="314" r:id="rId60"/>
    <p:sldId id="319" r:id="rId61"/>
    <p:sldId id="320" r:id="rId62"/>
    <p:sldId id="303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 autoAdjust="0"/>
    <p:restoredTop sz="94728" autoAdjust="0"/>
  </p:normalViewPr>
  <p:slideViewPr>
    <p:cSldViewPr snapToGrid="0" snapToObjects="1">
      <p:cViewPr varScale="1">
        <p:scale>
          <a:sx n="92" d="100"/>
          <a:sy n="92" d="100"/>
        </p:scale>
        <p:origin x="-992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130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31386488"/>
        <c:axId val="-2131277672"/>
      </c:barChart>
      <c:catAx>
        <c:axId val="-2131386488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131277672"/>
        <c:crosses val="autoZero"/>
        <c:auto val="1"/>
        <c:lblAlgn val="ctr"/>
        <c:lblOffset val="100"/>
        <c:noMultiLvlLbl val="0"/>
      </c:catAx>
      <c:valAx>
        <c:axId val="-21312776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313864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9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40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43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BACK!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Good morning!  We missed you!</a:t>
            </a:r>
          </a:p>
          <a:p>
            <a:endParaRPr lang="en-US" dirty="0"/>
          </a:p>
          <a:p>
            <a:r>
              <a:rPr lang="en-US" dirty="0" smtClean="0"/>
              <a:t>Make a name tent (back table)</a:t>
            </a:r>
          </a:p>
          <a:p>
            <a:r>
              <a:rPr lang="en-US" dirty="0" smtClean="0"/>
              <a:t>Grab a red and a blue sticky note</a:t>
            </a:r>
          </a:p>
          <a:p>
            <a:r>
              <a:rPr lang="en-US" b="1" dirty="0" smtClean="0"/>
              <a:t>Re-start your stopped EC2 instance, copy new public DNS</a:t>
            </a:r>
          </a:p>
          <a:p>
            <a:r>
              <a:rPr lang="en-US" b="1" dirty="0"/>
              <a:t>C</a:t>
            </a:r>
            <a:r>
              <a:rPr lang="en-US" b="1" dirty="0" smtClean="0"/>
              <a:t>onnect to the instance (hint - use  ‘</a:t>
            </a:r>
            <a:r>
              <a:rPr lang="en-US" b="1" dirty="0" err="1" smtClean="0"/>
              <a:t>ssh</a:t>
            </a:r>
            <a:r>
              <a:rPr lang="en-US" b="1" dirty="0" smtClean="0"/>
              <a:t>’)</a:t>
            </a:r>
          </a:p>
          <a:p>
            <a:endParaRPr lang="en-US" dirty="0" smtClean="0"/>
          </a:p>
          <a:p>
            <a:r>
              <a:rPr lang="en-US" dirty="0" smtClean="0"/>
              <a:t>Think about writing a blog post, and check out Mark’s microbial analysis haikus on twitter.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Get ready to QIIME it up!</a:t>
            </a:r>
          </a:p>
        </p:txBody>
      </p:sp>
    </p:spTree>
    <p:extLst>
      <p:ext uri="{BB962C8B-B14F-4D97-AF65-F5344CB8AC3E}">
        <p14:creationId xmlns:p14="http://schemas.microsoft.com/office/powerpoint/2010/main" val="1135625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constantly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Traditional OTU table  - microbial communities have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8648" y="505360"/>
            <a:ext cx="74512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samples, e.g. </a:t>
            </a:r>
            <a:endParaRPr lang="en-US" dirty="0"/>
          </a:p>
          <a:p>
            <a:r>
              <a:rPr lang="en-US" dirty="0"/>
              <a:t>C01_05102014_R1_D01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C01 – Centralia core site 1</a:t>
            </a:r>
          </a:p>
          <a:p>
            <a:r>
              <a:rPr lang="en-US" dirty="0" smtClean="0"/>
              <a:t>Date 05102014 – 05 Oct 2014</a:t>
            </a:r>
          </a:p>
          <a:p>
            <a:r>
              <a:rPr lang="en-US" dirty="0" smtClean="0"/>
              <a:t>R1 – core 1 (there were sometimes multiple cores from the same site)</a:t>
            </a:r>
          </a:p>
          <a:p>
            <a:r>
              <a:rPr lang="en-US" dirty="0" smtClean="0"/>
              <a:t>D01 – DNA extraction replicate 1 D01- DNA extraction rep 1</a:t>
            </a:r>
          </a:p>
          <a:p>
            <a:endParaRPr lang="en-US" dirty="0"/>
          </a:p>
          <a:p>
            <a:r>
              <a:rPr lang="en-US" dirty="0" smtClean="0"/>
              <a:t>…</a:t>
            </a:r>
          </a:p>
          <a:p>
            <a:r>
              <a:rPr lang="en-US" dirty="0" smtClean="0"/>
              <a:t>F – forward read; R = Reverse read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0170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</a:t>
            </a:r>
            <a:r>
              <a:rPr lang="en-US" sz="3200" b="1" dirty="0" smtClean="0"/>
              <a:t>python</a:t>
            </a:r>
            <a:r>
              <a:rPr lang="en-US" sz="3200" dirty="0" smtClean="0"/>
              <a:t>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Practice subsampling a dataset to make it </a:t>
            </a:r>
            <a:r>
              <a:rPr lang="en-US" sz="2800" dirty="0" err="1" smtClean="0"/>
              <a:t>managable</a:t>
            </a:r>
            <a:r>
              <a:rPr lang="en-US" sz="2800" dirty="0" smtClean="0"/>
              <a:t> for workflow development</a:t>
            </a:r>
          </a:p>
          <a:p>
            <a:r>
              <a:rPr lang="en-US" sz="2800" dirty="0" smtClean="0"/>
              <a:t>Merge paired end reads with </a:t>
            </a:r>
            <a:r>
              <a:rPr lang="en-US" sz="2800" dirty="0" err="1" smtClean="0"/>
              <a:t>PANDASeq</a:t>
            </a:r>
            <a:r>
              <a:rPr lang="en-US" sz="2800" dirty="0" smtClean="0"/>
              <a:t>; move the sequences into QIIME</a:t>
            </a:r>
          </a:p>
          <a:p>
            <a:r>
              <a:rPr lang="en-US" sz="2800" dirty="0" smtClean="0"/>
              <a:t>Pick OTUs open reference - includes:</a:t>
            </a:r>
          </a:p>
          <a:p>
            <a:pPr lvl="1"/>
            <a:r>
              <a:rPr lang="en-US" sz="2400" dirty="0" smtClean="0"/>
              <a:t>Quality control/ chimera check</a:t>
            </a:r>
          </a:p>
          <a:p>
            <a:pPr lvl="1"/>
            <a:r>
              <a:rPr lang="en-US" sz="2400" dirty="0" smtClean="0"/>
              <a:t>Cluster at 97% identity</a:t>
            </a:r>
          </a:p>
          <a:p>
            <a:pPr lvl="1"/>
            <a:r>
              <a:rPr lang="en-US" sz="2400" dirty="0" smtClean="0"/>
              <a:t>Pick representative sequence for the whole OTU</a:t>
            </a:r>
          </a:p>
          <a:p>
            <a:pPr lvl="1"/>
            <a:r>
              <a:rPr lang="en-US" sz="2400" dirty="0" smtClean="0"/>
              <a:t>Assign taxonomy to the rep. sequence </a:t>
            </a:r>
          </a:p>
          <a:p>
            <a:pPr lvl="1"/>
            <a:r>
              <a:rPr lang="en-US" sz="2400" dirty="0" smtClean="0"/>
              <a:t>Make an alignment of the rep. sequence</a:t>
            </a:r>
          </a:p>
          <a:p>
            <a:pPr lvl="1"/>
            <a:r>
              <a:rPr lang="en-US" sz="2400" dirty="0" smtClean="0"/>
              <a:t>Build a tree from the alignment</a:t>
            </a:r>
          </a:p>
          <a:p>
            <a:pPr lvl="1"/>
            <a:r>
              <a:rPr lang="en-US" sz="2400" dirty="0" smtClean="0"/>
              <a:t>Made OTU tables (</a:t>
            </a:r>
            <a:r>
              <a:rPr lang="en-US" sz="2400" dirty="0" err="1" smtClean="0"/>
              <a:t>biom</a:t>
            </a:r>
            <a:r>
              <a:rPr lang="en-US" sz="2400" dirty="0" smtClean="0"/>
              <a:t> + classic): </a:t>
            </a:r>
            <a:r>
              <a:rPr lang="en-US" sz="2400" b="1" dirty="0" err="1" smtClean="0"/>
              <a:t>make_otu_table.py</a:t>
            </a:r>
            <a:endParaRPr lang="en-US" sz="2400" b="1" dirty="0" smtClean="0"/>
          </a:p>
          <a:p>
            <a:r>
              <a:rPr lang="en-US" sz="2800" dirty="0" smtClean="0"/>
              <a:t>Rarefy to an equal sequencing depth</a:t>
            </a:r>
          </a:p>
          <a:p>
            <a:r>
              <a:rPr lang="en-US" sz="2800" dirty="0" smtClean="0"/>
              <a:t>Calculated &amp; visualized alpha diversity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Analysis is hard, and it is completely normal to struggle.</a:t>
            </a:r>
            <a:endParaRPr lang="en-US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57200" y="1846105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sym typeface="Wingdings"/>
              </a:rPr>
              <a:t>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57200" y="2485867"/>
            <a:ext cx="4040188" cy="3951288"/>
          </a:xfrm>
        </p:spPr>
        <p:txBody>
          <a:bodyPr/>
          <a:lstStyle/>
          <a:p>
            <a:r>
              <a:rPr lang="en-US" dirty="0" smtClean="0"/>
              <a:t>Workflow diagram</a:t>
            </a:r>
          </a:p>
          <a:p>
            <a:r>
              <a:rPr lang="en-US" dirty="0" smtClean="0"/>
              <a:t>Pace – just fine</a:t>
            </a:r>
          </a:p>
          <a:p>
            <a:r>
              <a:rPr lang="en-US" dirty="0" smtClean="0"/>
              <a:t>Like details of all the flags/options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5025" y="1846105"/>
            <a:ext cx="4041775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  <a:sym typeface="Wingdings"/>
              </a:rPr>
              <a:t></a:t>
            </a:r>
            <a:endParaRPr lang="en-US" sz="6000" dirty="0">
              <a:solidFill>
                <a:schemeClr val="accent2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5025" y="2485867"/>
            <a:ext cx="4041775" cy="3951288"/>
          </a:xfrm>
        </p:spPr>
        <p:txBody>
          <a:bodyPr/>
          <a:lstStyle/>
          <a:p>
            <a:r>
              <a:rPr lang="en-US" dirty="0" smtClean="0"/>
              <a:t>Directory angst – where am I?</a:t>
            </a:r>
          </a:p>
          <a:p>
            <a:r>
              <a:rPr lang="en-US" dirty="0" smtClean="0"/>
              <a:t>Why </a:t>
            </a:r>
            <a:r>
              <a:rPr lang="en-US" dirty="0" err="1" smtClean="0"/>
              <a:t>aren</a:t>
            </a:r>
            <a:r>
              <a:rPr lang="fr-FR" dirty="0" smtClean="0"/>
              <a:t>’</a:t>
            </a:r>
            <a:r>
              <a:rPr lang="en-US" dirty="0" smtClean="0"/>
              <a:t>t tutorials perfect? – too many changes</a:t>
            </a:r>
          </a:p>
          <a:p>
            <a:r>
              <a:rPr lang="en-US" dirty="0" smtClean="0"/>
              <a:t>Where do we modify the pipeline for our own datasets?</a:t>
            </a:r>
          </a:p>
          <a:p>
            <a:r>
              <a:rPr lang="en-US" dirty="0" smtClean="0"/>
              <a:t>Pace – too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8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2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5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27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1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3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i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</a:p>
          <a:p>
            <a:pPr>
              <a:buFont typeface="Arial"/>
              <a:buChar char="•"/>
            </a:pPr>
            <a:endParaRPr lang="en-US" b="1" i="1" dirty="0"/>
          </a:p>
          <a:p>
            <a:pPr>
              <a:buFont typeface="Arial"/>
              <a:buChar char="•"/>
            </a:pPr>
            <a:r>
              <a:rPr lang="en-US" b="1" i="1" dirty="0" smtClean="0"/>
              <a:t>Phylogenetic breadth </a:t>
            </a:r>
            <a:r>
              <a:rPr lang="en-US" dirty="0" smtClean="0"/>
              <a:t>- how related are the lineages represented in the community?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9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9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2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Conceptual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1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  <a:endParaRPr lang="en-US" dirty="0" smtClean="0"/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12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825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Rarefied </a:t>
            </a:r>
            <a:r>
              <a:rPr lang="en-US" sz="2800" dirty="0" smtClean="0"/>
              <a:t>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14038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Review - yesterday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Navigating in the Shell</a:t>
            </a:r>
          </a:p>
          <a:p>
            <a:r>
              <a:rPr lang="en-US" dirty="0" smtClean="0"/>
              <a:t>Starting an EC2 instance</a:t>
            </a:r>
          </a:p>
          <a:p>
            <a:r>
              <a:rPr lang="en-US" dirty="0" smtClean="0"/>
              <a:t>Connecting to the instance and transferring files</a:t>
            </a:r>
          </a:p>
          <a:p>
            <a:r>
              <a:rPr lang="en-US" dirty="0" smtClean="0"/>
              <a:t>Installing software on an instance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FastQC</a:t>
            </a:r>
            <a:r>
              <a:rPr lang="en-US" dirty="0" smtClean="0"/>
              <a:t> to assess raw </a:t>
            </a:r>
            <a:r>
              <a:rPr lang="en-US" dirty="0" err="1" smtClean="0"/>
              <a:t>Illumina</a:t>
            </a:r>
            <a:r>
              <a:rPr lang="en-US" dirty="0" smtClean="0"/>
              <a:t> quality</a:t>
            </a:r>
          </a:p>
        </p:txBody>
      </p:sp>
    </p:spTree>
    <p:extLst>
      <p:ext uri="{BB962C8B-B14F-4D97-AF65-F5344CB8AC3E}">
        <p14:creationId xmlns:p14="http://schemas.microsoft.com/office/powerpoint/2010/main" val="3941885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 – </a:t>
            </a:r>
            <a:r>
              <a:rPr lang="en-US" dirty="0" err="1" smtClean="0"/>
              <a:t>pandaseq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Clustering sequences by 97% identity</a:t>
            </a:r>
          </a:p>
          <a:p>
            <a:pPr lvl="1"/>
            <a:r>
              <a:rPr lang="en-US" dirty="0" smtClean="0"/>
              <a:t>Picking representative sequences</a:t>
            </a:r>
          </a:p>
          <a:p>
            <a:pPr lvl="1"/>
            <a:r>
              <a:rPr lang="en-US" dirty="0" smtClean="0"/>
              <a:t>assigning taxonomy to sequences</a:t>
            </a:r>
          </a:p>
          <a:p>
            <a:pPr lvl="1"/>
            <a:r>
              <a:rPr lang="en-US" dirty="0" smtClean="0"/>
              <a:t>Building and alignment and phylogenetic tree</a:t>
            </a:r>
          </a:p>
          <a:p>
            <a:pPr lvl="1"/>
            <a:r>
              <a:rPr lang="en-US" dirty="0" smtClean="0"/>
              <a:t>Building an “even” OTU table : equal No. sequences per sample so that comparisons can be made</a:t>
            </a:r>
          </a:p>
          <a:p>
            <a:pPr lvl="1"/>
            <a:r>
              <a:rPr lang="en-US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Newer formats : “biom2”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1897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/>
              <a:t>P</a:t>
            </a:r>
            <a:r>
              <a:rPr lang="en-US" dirty="0" smtClean="0"/>
              <a:t>resence/absence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2479</TotalTime>
  <Words>3284</Words>
  <Application>Microsoft Macintosh PowerPoint</Application>
  <PresentationFormat>On-screen Show (4:3)</PresentationFormat>
  <Paragraphs>614</Paragraphs>
  <Slides>62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WELCOME BACK!</vt:lpstr>
      <vt:lpstr>Explorations in Data Analyses for Metagenomic Advances in Microbial Ecology</vt:lpstr>
      <vt:lpstr>Conceptual Review</vt:lpstr>
      <vt:lpstr>Practical Review - yesterday</vt:lpstr>
      <vt:lpstr>Questions from yesterday?</vt:lpstr>
      <vt:lpstr>PowerPoint Presentation</vt:lpstr>
      <vt:lpstr>Intro to amplicon sequence analysis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Approaches to Picking OTUs</vt:lpstr>
      <vt:lpstr>PowerPoint Presentation</vt:lpstr>
      <vt:lpstr>Tutorial:  What we’re about to do</vt:lpstr>
      <vt:lpstr>PowerPoint Presentation</vt:lpstr>
      <vt:lpstr>Analysis is hard, and it is completely normal to struggle.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Membership and Composition</vt:lpstr>
      <vt:lpstr>The advantages of phylogeny</vt:lpstr>
      <vt:lpstr>Subsampling:  Get “even” </vt:lpstr>
      <vt:lpstr>PowerPoint Presentation</vt:lpstr>
      <vt:lpstr>Diversity Part 2</vt:lpstr>
      <vt:lpstr>Diversity Part 1 Review </vt:lpstr>
      <vt:lpstr>Tutorial:  What we’re about to do</vt:lpstr>
      <vt:lpstr>Questions?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91</cp:revision>
  <dcterms:created xsi:type="dcterms:W3CDTF">2014-08-12T23:38:17Z</dcterms:created>
  <dcterms:modified xsi:type="dcterms:W3CDTF">2015-06-25T02:02:41Z</dcterms:modified>
</cp:coreProperties>
</file>

<file path=docProps/thumbnail.jpeg>
</file>